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1" r:id="rId16"/>
    <p:sldId id="272" r:id="rId17"/>
    <p:sldId id="277" r:id="rId18"/>
    <p:sldId id="278" r:id="rId19"/>
    <p:sldId id="280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40" autoAdjust="0"/>
  </p:normalViewPr>
  <p:slideViewPr>
    <p:cSldViewPr snapToGrid="0">
      <p:cViewPr varScale="1">
        <p:scale>
          <a:sx n="118" d="100"/>
          <a:sy n="118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E3F8-F55A-4A94-ABFA-6EB7DD769D7C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21F8-D1BD-4D70-9F52-470A63651DA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6055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E3F8-F55A-4A94-ABFA-6EB7DD769D7C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21F8-D1BD-4D70-9F52-470A63651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59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E3F8-F55A-4A94-ABFA-6EB7DD769D7C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21F8-D1BD-4D70-9F52-470A63651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4089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1803402"/>
            <a:ext cx="5181600" cy="435816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59868" y="1803399"/>
            <a:ext cx="5181600" cy="4358167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pPr/>
              <a:t>25.03.2021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ru-RU" sz="1867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359696928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E3F8-F55A-4A94-ABFA-6EB7DD769D7C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21F8-D1BD-4D70-9F52-470A63651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848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E3F8-F55A-4A94-ABFA-6EB7DD769D7C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21F8-D1BD-4D70-9F52-470A63651DA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6695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E3F8-F55A-4A94-ABFA-6EB7DD769D7C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21F8-D1BD-4D70-9F52-470A63651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7841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E3F8-F55A-4A94-ABFA-6EB7DD769D7C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21F8-D1BD-4D70-9F52-470A63651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1499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E3F8-F55A-4A94-ABFA-6EB7DD769D7C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21F8-D1BD-4D70-9F52-470A63651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653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E3F8-F55A-4A94-ABFA-6EB7DD769D7C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21F8-D1BD-4D70-9F52-470A63651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05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47E3F8-F55A-4A94-ABFA-6EB7DD769D7C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AA21F8-D1BD-4D70-9F52-470A63651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9110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E3F8-F55A-4A94-ABFA-6EB7DD769D7C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21F8-D1BD-4D70-9F52-470A63651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271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47E3F8-F55A-4A94-ABFA-6EB7DD769D7C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AA21F8-D1BD-4D70-9F52-470A63651DA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8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1480" y="752559"/>
            <a:ext cx="10058400" cy="21681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>Особенности цифровой культуры </a:t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XXI 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>веке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Смешанное обучение — инновация XXI века — Интерактивное образ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3" y="2294019"/>
            <a:ext cx="10123137" cy="400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145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Этика алгоритмов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 descr="Топ-менеджеры российского финсектора обсудили будущее искусственного  интеллекта в банка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36404"/>
            <a:ext cx="5213516" cy="22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04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99405"/>
            <a:ext cx="10058400" cy="87960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Смешанная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реальность –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Mixed Reality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 descr="https://www.sostav.ru/app/public/images/news/2017/09/21/compressed/Screenshot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2" y="2298138"/>
            <a:ext cx="5353043" cy="28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9626" y="1779676"/>
            <a:ext cx="1650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D4F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«IKEA </a:t>
            </a:r>
            <a:r>
              <a:rPr lang="ru-RU" b="1" dirty="0" err="1">
                <a:solidFill>
                  <a:srgbClr val="4D4F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Place</a:t>
            </a:r>
            <a:r>
              <a:rPr lang="ru-RU" b="1" dirty="0">
                <a:solidFill>
                  <a:srgbClr val="4D4F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</a:t>
            </a:r>
            <a:endParaRPr lang="ru-RU" dirty="0"/>
          </a:p>
        </p:txBody>
      </p:sp>
      <p:pic>
        <p:nvPicPr>
          <p:cNvPr id="6" name="Picture 4" descr="Театр будущего: чем удивит МХТ студии Михаила Зыгаря | Интернет-издание  «Сова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49" y="1964342"/>
            <a:ext cx="3522085" cy="23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11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121" y="267036"/>
            <a:ext cx="10058400" cy="95243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Цифровая коммуникация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72156"/>
            <a:ext cx="10058400" cy="4096938"/>
          </a:xfrm>
        </p:spPr>
        <p:txBody>
          <a:bodyPr/>
          <a:lstStyle/>
          <a:p>
            <a:r>
              <a:rPr lang="ru-RU" b="1" dirty="0" smtClean="0"/>
              <a:t>Цифровое </a:t>
            </a:r>
            <a:r>
              <a:rPr lang="ru-RU" b="1" dirty="0"/>
              <a:t>присутствие</a:t>
            </a:r>
            <a:r>
              <a:rPr lang="ru-RU" dirty="0"/>
              <a:t>: практики, которые мы реализуем в сети (представленность в сети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Цифровая </a:t>
            </a:r>
            <a:r>
              <a:rPr lang="ru-RU" b="1" dirty="0"/>
              <a:t>грамотность:</a:t>
            </a:r>
            <a:r>
              <a:rPr lang="ru-RU" dirty="0"/>
              <a:t> набор компетенций, позволяющих </a:t>
            </a:r>
            <a:r>
              <a:rPr lang="ru-RU" dirty="0" smtClean="0"/>
              <a:t>человеку </a:t>
            </a:r>
            <a:r>
              <a:rPr lang="ru-RU" dirty="0"/>
              <a:t>максимально результативно взаимодействовать в цифровой </a:t>
            </a:r>
            <a:r>
              <a:rPr lang="ru-RU" dirty="0" smtClean="0"/>
              <a:t>среде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Цифровое неравенство </a:t>
            </a:r>
          </a:p>
          <a:p>
            <a:pPr algn="ctr"/>
            <a:endParaRPr lang="ru-RU" b="1" dirty="0"/>
          </a:p>
          <a:p>
            <a:r>
              <a:rPr lang="ru-RU" dirty="0" smtClean="0"/>
              <a:t> </a:t>
            </a:r>
            <a:r>
              <a:rPr lang="ru-RU" dirty="0"/>
              <a:t>Футуролог </a:t>
            </a:r>
            <a:r>
              <a:rPr lang="ru-RU" dirty="0" err="1"/>
              <a:t>Юваль</a:t>
            </a:r>
            <a:r>
              <a:rPr lang="ru-RU" dirty="0"/>
              <a:t> </a:t>
            </a:r>
            <a:r>
              <a:rPr lang="ru-RU" dirty="0" err="1"/>
              <a:t>Харари</a:t>
            </a:r>
            <a:r>
              <a:rPr lang="ru-RU" dirty="0"/>
              <a:t> пишет о формировании в цифровой экономике </a:t>
            </a:r>
            <a:r>
              <a:rPr lang="ru-RU" b="1" i="1" dirty="0">
                <a:solidFill>
                  <a:schemeClr val="accent1"/>
                </a:solidFill>
              </a:rPr>
              <a:t>«бесполезного класса» - </a:t>
            </a:r>
            <a:r>
              <a:rPr lang="ru-RU" dirty="0"/>
              <a:t>вытесненных из виртуальной жизни</a:t>
            </a:r>
          </a:p>
          <a:p>
            <a:endParaRPr lang="ru-RU" dirty="0"/>
          </a:p>
        </p:txBody>
      </p:sp>
      <p:pic>
        <p:nvPicPr>
          <p:cNvPr id="13314" name="Picture 2" descr="Россвязь и Ростелеком договорились устранить цифровое неравенствоПодключить  интернет в квартиру, в офис, рейтинг интернет-провайдеров | telekomz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68" y="3204445"/>
            <a:ext cx="1937694" cy="14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62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084" y="712099"/>
            <a:ext cx="10058400" cy="88769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Коммуникативное одиночество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80" y="1845734"/>
            <a:ext cx="4793722" cy="4023360"/>
          </a:xfrm>
        </p:spPr>
        <p:txBody>
          <a:bodyPr/>
          <a:lstStyle/>
          <a:p>
            <a:r>
              <a:rPr lang="ru-RU" sz="2800" dirty="0" smtClean="0"/>
              <a:t>- Осознание одиночества</a:t>
            </a:r>
          </a:p>
          <a:p>
            <a:r>
              <a:rPr lang="ru-RU" sz="2800" dirty="0" smtClean="0"/>
              <a:t>- Иллюзия глобального общения </a:t>
            </a:r>
            <a:endParaRPr lang="ru-RU" sz="2800" dirty="0" smtClean="0"/>
          </a:p>
          <a:p>
            <a:r>
              <a:rPr lang="ru-RU" sz="2800" dirty="0" smtClean="0"/>
              <a:t>- </a:t>
            </a:r>
            <a:r>
              <a:rPr lang="ru-RU" sz="2800" dirty="0" smtClean="0"/>
              <a:t>Эффект «пузыря фильтров»</a:t>
            </a:r>
          </a:p>
          <a:p>
            <a:endParaRPr lang="ru-RU" dirty="0"/>
          </a:p>
        </p:txBody>
      </p:sp>
      <p:pic>
        <p:nvPicPr>
          <p:cNvPr id="6" name="Picture 2" descr="Одиночество в сети»: изоляция помогла нам понять, что одиночество — это  ценный навы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14" y="1917812"/>
            <a:ext cx="5151570" cy="32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73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108" y="420786"/>
            <a:ext cx="10058400" cy="89578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Программируемость общения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- </a:t>
            </a:r>
            <a:r>
              <a:rPr lang="ru-RU" sz="3400" dirty="0"/>
              <a:t>Ориентация на </a:t>
            </a:r>
            <a:r>
              <a:rPr lang="ru-RU" sz="3400" dirty="0" err="1"/>
              <a:t>предзаданные</a:t>
            </a:r>
            <a:r>
              <a:rPr lang="ru-RU" sz="3400" dirty="0"/>
              <a:t> параметры (человек по стандартным критериям</a:t>
            </a:r>
            <a:r>
              <a:rPr lang="ru-RU" sz="3400" dirty="0" smtClean="0"/>
              <a:t>)</a:t>
            </a:r>
          </a:p>
          <a:p>
            <a:r>
              <a:rPr lang="ru-RU" sz="3400" dirty="0" smtClean="0"/>
              <a:t>- Бесконечность выбора в </a:t>
            </a:r>
            <a:r>
              <a:rPr lang="ru-RU" sz="3400" dirty="0" err="1" smtClean="0"/>
              <a:t>дейтинг</a:t>
            </a:r>
            <a:r>
              <a:rPr lang="ru-RU" sz="3400" dirty="0" smtClean="0"/>
              <a:t>-приложениях (</a:t>
            </a:r>
            <a:r>
              <a:rPr lang="ru-RU" sz="3400" b="1" i="1" dirty="0" err="1" smtClean="0"/>
              <a:t>свайп</a:t>
            </a:r>
            <a:r>
              <a:rPr lang="ru-RU" sz="3400" b="1" i="1" dirty="0" smtClean="0"/>
              <a:t>-эффект</a:t>
            </a:r>
            <a:r>
              <a:rPr lang="ru-RU" sz="3400" dirty="0" smtClean="0"/>
              <a:t>)</a:t>
            </a:r>
          </a:p>
          <a:p>
            <a:r>
              <a:rPr lang="ru-RU" sz="3400" dirty="0" smtClean="0"/>
              <a:t>- </a:t>
            </a:r>
            <a:r>
              <a:rPr lang="ru-RU" sz="3400" b="1" i="1" dirty="0" smtClean="0"/>
              <a:t>Эффект </a:t>
            </a:r>
            <a:r>
              <a:rPr lang="ru-RU" sz="3400" b="1" i="1" dirty="0" err="1"/>
              <a:t>гостинга</a:t>
            </a:r>
            <a:r>
              <a:rPr lang="ru-RU" sz="3400" b="1" i="1" dirty="0"/>
              <a:t> </a:t>
            </a:r>
            <a:r>
              <a:rPr lang="ru-RU" sz="3400" dirty="0"/>
              <a:t>– игнорирование людей, находящихся в непосредственном </a:t>
            </a:r>
            <a:r>
              <a:rPr lang="ru-RU" sz="3400" dirty="0" smtClean="0"/>
              <a:t>общении</a:t>
            </a:r>
          </a:p>
          <a:p>
            <a:r>
              <a:rPr lang="ru-RU" sz="3400" dirty="0" smtClean="0"/>
              <a:t>- Развитие онлайн-терапевтических сервисов (</a:t>
            </a:r>
            <a:r>
              <a:rPr lang="ru-RU" sz="3400" b="1" i="1" dirty="0" err="1" smtClean="0"/>
              <a:t>антитиндер</a:t>
            </a:r>
            <a:r>
              <a:rPr lang="ru-RU" sz="3400" dirty="0" smtClean="0"/>
              <a:t>)</a:t>
            </a:r>
            <a:endParaRPr lang="ru-RU" sz="3400" dirty="0"/>
          </a:p>
          <a:p>
            <a:r>
              <a:rPr lang="ru-RU" sz="3400" b="1" dirty="0" smtClean="0"/>
              <a:t>- Цифровой </a:t>
            </a:r>
            <a:r>
              <a:rPr lang="ru-RU" sz="3400" b="1" dirty="0"/>
              <a:t>аутизм</a:t>
            </a:r>
            <a:r>
              <a:rPr lang="ru-RU" sz="3400" dirty="0"/>
              <a:t> – состояние, при котором люди не могут поддерживать длительные психологические контакты друг с другом, не интересуются </a:t>
            </a:r>
            <a:r>
              <a:rPr lang="ru-RU" sz="3400" dirty="0" smtClean="0"/>
              <a:t>внутренним </a:t>
            </a:r>
            <a:r>
              <a:rPr lang="ru-RU" sz="3400" dirty="0"/>
              <a:t>миром другого </a:t>
            </a:r>
            <a:r>
              <a:rPr lang="ru-RU" sz="3400" dirty="0" smtClean="0"/>
              <a:t>человека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2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660" y="275129"/>
            <a:ext cx="10058400" cy="984801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Активизм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или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слактивизм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 descr="Слактивизм – благое дело или отвлечение от глобальных проблем? | Алексей  Гарруда | Яндекс Дзе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60" y="1776219"/>
            <a:ext cx="3243972" cy="21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381" y="1826500"/>
            <a:ext cx="4362300" cy="205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▷ Что такое отмена культуры? 🥇 cultmir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8" y="3981082"/>
            <a:ext cx="3131444" cy="208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9735" y="3981082"/>
            <a:ext cx="2847325" cy="19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Шеринг – что за зверь такой? Объясняем на примере недвижимости | VALO  комплекс апарт-отелей | Яндекс Дзе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64" y="4106109"/>
            <a:ext cx="3317092" cy="156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98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153" y="342637"/>
            <a:ext cx="9998519" cy="7501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Эффект конструируемой идентичности 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Приложение FaceAp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3" y="1268787"/>
            <a:ext cx="2905668" cy="163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Не ведитесь на приложение Gradient. Оно подставляет лицо почти случай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782" y="1286634"/>
            <a:ext cx="3010124" cy="202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0392" y="3462628"/>
            <a:ext cx="7347570" cy="1227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Синдром завистливого поведения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/ «спираль зависти»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 descr="Почему соцсети делают нас тревожными, депрессивными и одинокими. Объясняют  учены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68" y="4450619"/>
            <a:ext cx="2548240" cy="1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072439" y="1652172"/>
            <a:ext cx="4747328" cy="14075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Синдром упущенной выгоды 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/>
              <a:t>FoMO</a:t>
            </a:r>
            <a:r>
              <a:rPr lang="ru-RU" sz="4000" b="1" dirty="0" smtClean="0"/>
              <a:t> (</a:t>
            </a:r>
            <a:r>
              <a:rPr lang="en-US" sz="4000" b="1" i="1" dirty="0" smtClean="0"/>
              <a:t>Fear of missing</a:t>
            </a:r>
            <a:r>
              <a:rPr lang="ru-RU" sz="4000" b="1" i="1" dirty="0" smtClean="0"/>
              <a:t>) 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Fomo paura di perdere il concetto | Vettore Grat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592" y="3309567"/>
            <a:ext cx="2418677" cy="24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50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887" y="404602"/>
            <a:ext cx="10058400" cy="90388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Культура общения в сети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7350805" cy="4023360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Нарушение </a:t>
            </a:r>
            <a:r>
              <a:rPr lang="ru-RU" b="1" dirty="0"/>
              <a:t>норм и границ:</a:t>
            </a:r>
            <a:endParaRPr lang="ru-RU" dirty="0"/>
          </a:p>
          <a:p>
            <a:r>
              <a:rPr lang="ru-RU" b="1" dirty="0"/>
              <a:t>- </a:t>
            </a:r>
            <a:r>
              <a:rPr lang="ru-RU" b="1" dirty="0" err="1"/>
              <a:t>флейминг</a:t>
            </a:r>
            <a:r>
              <a:rPr lang="ru-RU" b="1" dirty="0"/>
              <a:t>, </a:t>
            </a:r>
            <a:r>
              <a:rPr lang="ru-RU" b="1" dirty="0" err="1"/>
              <a:t>шейминг</a:t>
            </a:r>
            <a:r>
              <a:rPr lang="ru-RU" b="1" dirty="0"/>
              <a:t>, </a:t>
            </a:r>
            <a:r>
              <a:rPr lang="ru-RU" b="1" dirty="0" err="1"/>
              <a:t>буллинг</a:t>
            </a:r>
            <a:r>
              <a:rPr lang="ru-RU" b="1" dirty="0"/>
              <a:t>, </a:t>
            </a:r>
            <a:r>
              <a:rPr lang="ru-RU" b="1" dirty="0" err="1"/>
              <a:t>моббинг</a:t>
            </a:r>
            <a:r>
              <a:rPr lang="ru-RU" b="1" dirty="0"/>
              <a:t>, </a:t>
            </a:r>
            <a:r>
              <a:rPr lang="ru-RU" b="1" dirty="0" err="1"/>
              <a:t>хейтерство</a:t>
            </a:r>
            <a:r>
              <a:rPr lang="ru-RU" b="1" dirty="0"/>
              <a:t>, </a:t>
            </a:r>
            <a:r>
              <a:rPr lang="en-US" b="1" dirty="0"/>
              <a:t>hate speech </a:t>
            </a:r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- Сокращение </a:t>
            </a:r>
            <a:r>
              <a:rPr lang="ru-RU" b="1" dirty="0"/>
              <a:t>дистанции (в несколько кликов) и, как следствие – уменьшение расстояния между </a:t>
            </a:r>
            <a:r>
              <a:rPr lang="ru-RU" b="1" dirty="0" smtClean="0"/>
              <a:t>статусами;</a:t>
            </a:r>
          </a:p>
          <a:p>
            <a:r>
              <a:rPr lang="ru-RU" i="1" dirty="0"/>
              <a:t>«Написала не то, что хотела, но, думаю, прокатит. Если получили – отпишитесь» 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1026" name="Picture 2" descr="Культура общения в Интернете - Для подростков и молодежи | Недопусти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06" y="133280"/>
            <a:ext cx="3603951" cy="235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86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Номофобия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8" name="Picture 2" descr="Номофобия (зависимость от телефона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94" y="1939096"/>
            <a:ext cx="4915982" cy="32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Бросьте трубку! - 5 Февраля 2013 - МОУ-ООШ с. Рюхов Унечского рай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21" y="656467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06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556" y="137565"/>
            <a:ext cx="10058400" cy="10333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/>
              <a:t>New</a:t>
            </a:r>
            <a:r>
              <a:rPr lang="ru-RU" sz="3200" b="1" dirty="0"/>
              <a:t> </a:t>
            </a:r>
            <a:r>
              <a:rPr lang="ru-RU" sz="3200" b="1" dirty="0" err="1"/>
              <a:t>York</a:t>
            </a:r>
            <a:r>
              <a:rPr lang="ru-RU" sz="3200" b="1" dirty="0"/>
              <a:t> </a:t>
            </a:r>
            <a:r>
              <a:rPr lang="ru-RU" sz="3200" b="1" dirty="0" err="1"/>
              <a:t>Times</a:t>
            </a:r>
            <a:r>
              <a:rPr lang="ru-RU" sz="3200" b="1" dirty="0"/>
              <a:t> публикует текст с основным тезисом: </a:t>
            </a:r>
            <a:br>
              <a:rPr lang="ru-RU" sz="3200" b="1" dirty="0"/>
            </a:br>
            <a:r>
              <a:rPr lang="ru-RU" sz="3200" b="1" dirty="0">
                <a:solidFill>
                  <a:srgbClr val="FF0000"/>
                </a:solidFill>
              </a:rPr>
              <a:t>потребление цифровых услуг – это признак бедности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2800" y="1803401"/>
            <a:ext cx="10851819" cy="4793951"/>
          </a:xfrm>
        </p:spPr>
        <p:txBody>
          <a:bodyPr>
            <a:normAutofit/>
          </a:bodyPr>
          <a:lstStyle/>
          <a:p>
            <a:r>
              <a:rPr lang="ru-RU" sz="2133" b="1" i="1" dirty="0"/>
              <a:t>Вы бедный, если ваш врач консультирует вас по интернету, а не в ходе личной </a:t>
            </a:r>
            <a:r>
              <a:rPr lang="ru-RU" sz="2133" b="1" i="1" dirty="0" smtClean="0"/>
              <a:t>встречи;</a:t>
            </a:r>
            <a:endParaRPr lang="ru-RU" sz="2133" b="1" i="1" dirty="0"/>
          </a:p>
          <a:p>
            <a:r>
              <a:rPr lang="ru-RU" sz="2133" b="1" i="1" dirty="0"/>
              <a:t>Бедный, если ваши дети учатся онлайн, а не у </a:t>
            </a:r>
            <a:r>
              <a:rPr lang="ru-RU" sz="2133" b="1" i="1" dirty="0" err="1" smtClean="0"/>
              <a:t>офлайновых</a:t>
            </a:r>
            <a:r>
              <a:rPr lang="ru-RU" sz="2133" b="1" i="1" dirty="0" smtClean="0"/>
              <a:t> преподавателей;</a:t>
            </a:r>
            <a:endParaRPr lang="ru-RU" sz="2133" b="1" i="1" dirty="0"/>
          </a:p>
          <a:p>
            <a:r>
              <a:rPr lang="ru-RU" sz="2133" b="1" i="1" dirty="0"/>
              <a:t>Бедный, если покупаете товары онлайн, а не в красивом магазине в центре города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Если вы по-прежнему получаете услуги от живых людей или имеете возможность общаться с ними, значит скорее всего вы </a:t>
            </a:r>
            <a:r>
              <a:rPr lang="ru-RU" sz="2400" b="1" i="1" dirty="0"/>
              <a:t>представитель новой элиты</a:t>
            </a:r>
            <a:r>
              <a:rPr lang="ru-RU" sz="2400" dirty="0"/>
              <a:t>, престижное потребление которой заключается в отказе от цифровых услуг в пользу </a:t>
            </a:r>
            <a:r>
              <a:rPr lang="ru-RU" sz="2400" dirty="0" err="1"/>
              <a:t>офлайновых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030521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942" y="283628"/>
            <a:ext cx="10058400" cy="111427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Культура = коммуникация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827" y="1750882"/>
            <a:ext cx="10058400" cy="4023360"/>
          </a:xfrm>
        </p:spPr>
        <p:txBody>
          <a:bodyPr/>
          <a:lstStyle/>
          <a:p>
            <a:r>
              <a:rPr lang="ru-RU" dirty="0" smtClean="0"/>
              <a:t>Устойчивые формы общения между людьми, выработанные сценарии ценностно-нормативного взаимодействия</a:t>
            </a:r>
          </a:p>
          <a:p>
            <a:endParaRPr lang="ru-RU" dirty="0"/>
          </a:p>
        </p:txBody>
      </p:sp>
      <p:pic>
        <p:nvPicPr>
          <p:cNvPr id="2050" name="Picture 2" descr="Холл Эдвард и его концеп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72" y="3440965"/>
            <a:ext cx="5290866" cy="198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69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543" y="48081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Неолуддизм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ХХI века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цифровая </a:t>
            </a:r>
            <a:r>
              <a:rPr lang="ru-RU" sz="4000" b="1" dirty="0">
                <a:solidFill>
                  <a:schemeClr val="tx1"/>
                </a:solidFill>
              </a:rPr>
              <a:t>диета </a:t>
            </a:r>
            <a:r>
              <a:rPr lang="ru-RU" sz="4000" b="1" dirty="0" smtClean="0">
                <a:solidFill>
                  <a:schemeClr val="tx1"/>
                </a:solidFill>
              </a:rPr>
              <a:t>и </a:t>
            </a:r>
            <a:r>
              <a:rPr lang="ru-RU" sz="4000" b="1" dirty="0">
                <a:solidFill>
                  <a:schemeClr val="tx1"/>
                </a:solidFill>
              </a:rPr>
              <a:t>slow </a:t>
            </a:r>
            <a:r>
              <a:rPr lang="ru-RU" sz="4000" b="1" dirty="0" err="1">
                <a:solidFill>
                  <a:schemeClr val="tx1"/>
                </a:solidFill>
              </a:rPr>
              <a:t>technology</a:t>
            </a: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ND\Desktop\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43" y="2001701"/>
            <a:ext cx="4411645" cy="29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ust How Slow to Adopt New Technology Are You? | Inc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61" y="2063374"/>
            <a:ext cx="5887309" cy="33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4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46627" y="197708"/>
            <a:ext cx="7417025" cy="6219568"/>
          </a:xfrm>
        </p:spPr>
        <p:txBody>
          <a:bodyPr/>
          <a:lstStyle/>
          <a:p>
            <a:endParaRPr lang="ru-RU" sz="2400" b="1" dirty="0" smtClean="0"/>
          </a:p>
          <a:p>
            <a:r>
              <a:rPr lang="ru-RU" sz="2400" b="1" dirty="0" err="1" smtClean="0"/>
              <a:t>Панмедиатизация</a:t>
            </a:r>
            <a:r>
              <a:rPr lang="ru-RU" sz="2400" b="1" dirty="0" smtClean="0"/>
              <a:t> 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err="1" smtClean="0"/>
              <a:t>Project</a:t>
            </a:r>
            <a:r>
              <a:rPr lang="ru-RU" sz="2400" b="1" dirty="0" smtClean="0"/>
              <a:t> </a:t>
            </a:r>
            <a:r>
              <a:rPr lang="ru-RU" sz="2400" b="1" dirty="0" err="1"/>
              <a:t>Abacus</a:t>
            </a:r>
            <a:r>
              <a:rPr lang="ru-RU" sz="2400" b="1" dirty="0"/>
              <a:t> от </a:t>
            </a:r>
            <a:r>
              <a:rPr lang="ru-RU" sz="2400" b="1" dirty="0" err="1"/>
              <a:t>Google</a:t>
            </a:r>
            <a:r>
              <a:rPr lang="ru-RU" sz="2400" b="1" dirty="0"/>
              <a:t>: биометрия вместо </a:t>
            </a:r>
            <a:r>
              <a:rPr lang="ru-RU" sz="2400" b="1" dirty="0" smtClean="0"/>
              <a:t>пароля - 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идентификация привычного образа жизни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 smtClean="0"/>
          </a:p>
          <a:p>
            <a:pPr lvl="1"/>
            <a:r>
              <a:rPr lang="ru-RU" sz="2200" i="1" dirty="0" smtClean="0"/>
              <a:t>«</a:t>
            </a:r>
            <a:r>
              <a:rPr lang="en-US" sz="2200" i="1" dirty="0"/>
              <a:t>Google </a:t>
            </a:r>
            <a:r>
              <a:rPr lang="ru-RU" sz="2200" i="1" dirty="0"/>
              <a:t>будет отслеживать ваше привычное расписание, любимые кафе и рестораны, как быстро вы обычно ходите, звук вашего голоса, какие места вы посещаете и многое другое. Пока ваши действия укладываются в обычные схемы, ваш индекс доверия высок, поэтому вы может пользоваться своим телефоном и заходить в любые аккаунты». </a:t>
            </a:r>
          </a:p>
          <a:p>
            <a:endParaRPr lang="ru-RU" sz="2400" b="1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-4749095" y="6775275"/>
            <a:ext cx="221798" cy="11236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Фитнес-браслеты и смарт-часы с измерением давления и пульса в 2021 год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2" y="469557"/>
            <a:ext cx="3385752" cy="19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к работает сканер радужной оболочки глаза и для чего он смартфону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21" y="5313059"/>
            <a:ext cx="2406390" cy="146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Телефоны со сканером отпечатка пальца - ТОП-6 самых популярны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21" y="3171568"/>
            <a:ext cx="2264547" cy="169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50" y="0"/>
            <a:ext cx="2228335" cy="22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61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Цифровое тело и цифровые следы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леды </a:t>
            </a:r>
            <a:r>
              <a:rPr lang="ru-RU" dirty="0">
                <a:solidFill>
                  <a:schemeClr val="tx1"/>
                </a:solidFill>
              </a:rPr>
              <a:t>активности в социальных сетях, переговоров по мобильным телефонам, пользования GPS-навигаторами и т.п.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Цифровая тень и цифровой след — ИнтернетБезопасность.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71" y="2972145"/>
            <a:ext cx="4635119" cy="28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23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544" y="275129"/>
            <a:ext cx="10058400" cy="766316"/>
          </a:xfrm>
        </p:spPr>
        <p:txBody>
          <a:bodyPr>
            <a:normAutofit/>
          </a:bodyPr>
          <a:lstStyle/>
          <a:p>
            <a:r>
              <a:rPr lang="ru-RU" sz="3600" b="1" dirty="0"/>
              <a:t>Автономная сенсорная меридиональная реакция</a:t>
            </a:r>
          </a:p>
        </p:txBody>
      </p:sp>
      <p:pic>
        <p:nvPicPr>
          <p:cNvPr id="7170" name="Picture 2" descr="ASMR в арт-кейсах — POPSO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740" y="1162827"/>
            <a:ext cx="4785299" cy="182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3666" y="3681876"/>
            <a:ext cx="10058400" cy="8715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Интернет живого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Приложения для ваших домашних животных: подборка лучших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90" y="3916544"/>
            <a:ext cx="3703867" cy="241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Игры для кошек на 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10" y="4767274"/>
            <a:ext cx="2353629" cy="15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71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СТРАТЕГИИ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"END OF LIFE PLANNING"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10595711" cy="44044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</a:t>
            </a:r>
            <a:r>
              <a:rPr lang="ru-RU" sz="2400" dirty="0" err="1" smtClean="0"/>
              <a:t>Стартапы</a:t>
            </a:r>
            <a:r>
              <a:rPr lang="ru-RU" sz="2400" dirty="0"/>
              <a:t>, позволяющие запланировать уход из </a:t>
            </a:r>
            <a:r>
              <a:rPr lang="ru-RU" sz="2400" dirty="0" smtClean="0"/>
              <a:t>жизни</a:t>
            </a:r>
          </a:p>
          <a:p>
            <a:r>
              <a:rPr lang="ru-RU" sz="2400" dirty="0" smtClean="0"/>
              <a:t>- Чат-боты</a:t>
            </a:r>
            <a:r>
              <a:rPr lang="ru-RU" sz="2400" dirty="0"/>
              <a:t>, имитирующие коммуникацию с живыми </a:t>
            </a:r>
            <a:r>
              <a:rPr lang="ru-RU" sz="2400" dirty="0" smtClean="0"/>
              <a:t>людьми</a:t>
            </a:r>
          </a:p>
          <a:p>
            <a:r>
              <a:rPr lang="ru-RU" sz="2400" dirty="0" smtClean="0"/>
              <a:t>- Цифровые кладбища</a:t>
            </a:r>
          </a:p>
          <a:p>
            <a:r>
              <a:rPr lang="ru-RU" sz="2400" dirty="0" smtClean="0"/>
              <a:t>- Практики </a:t>
            </a:r>
            <a:r>
              <a:rPr lang="ru-RU" sz="2400" dirty="0"/>
              <a:t>посмертного завещания собственных аккаунтов доверенным </a:t>
            </a:r>
            <a:r>
              <a:rPr lang="ru-RU" sz="2400" dirty="0" smtClean="0"/>
              <a:t>лицам</a:t>
            </a:r>
          </a:p>
          <a:p>
            <a:r>
              <a:rPr lang="ru-RU" sz="2400" dirty="0"/>
              <a:t>-</a:t>
            </a:r>
            <a:r>
              <a:rPr lang="ru-RU" sz="2400" dirty="0" smtClean="0"/>
              <a:t> </a:t>
            </a:r>
            <a:r>
              <a:rPr lang="ru-RU" sz="2400" dirty="0"/>
              <a:t>«</a:t>
            </a:r>
            <a:r>
              <a:rPr lang="ru-RU" sz="2400" dirty="0" err="1"/>
              <a:t>Аватары</a:t>
            </a:r>
            <a:r>
              <a:rPr lang="ru-RU" sz="2400" dirty="0"/>
              <a:t>» как </a:t>
            </a:r>
            <a:r>
              <a:rPr lang="ru-RU" sz="2400" dirty="0" smtClean="0"/>
              <a:t>посмертные копии </a:t>
            </a:r>
            <a:r>
              <a:rPr lang="ru-RU" sz="2400" dirty="0"/>
              <a:t>самих себя</a:t>
            </a:r>
          </a:p>
        </p:txBody>
      </p:sp>
      <p:pic>
        <p:nvPicPr>
          <p:cNvPr id="8194" name="Picture 2" descr="Возможно ли цифровое бессмертие и нужно ли о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56" y="4094745"/>
            <a:ext cx="3439424" cy="193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45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635" y="606903"/>
            <a:ext cx="10058400" cy="12461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Экспансия цифровой коммуникации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/>
              <a:t>Глобальный отчет </a:t>
            </a:r>
            <a:r>
              <a:rPr lang="ru-RU" sz="3600" b="1" dirty="0" err="1"/>
              <a:t>Digital</a:t>
            </a:r>
            <a:r>
              <a:rPr lang="ru-RU" sz="3600" b="1" dirty="0"/>
              <a:t> 2020: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464" y="1731696"/>
            <a:ext cx="10058400" cy="462864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- Количество </a:t>
            </a:r>
            <a:r>
              <a:rPr lang="ru-RU" dirty="0"/>
              <a:t>интернет-пользователей в мире </a:t>
            </a:r>
            <a:r>
              <a:rPr lang="ru-RU" b="1" dirty="0"/>
              <a:t>выросло до 4,54 </a:t>
            </a:r>
            <a:r>
              <a:rPr lang="ru-RU" b="1" dirty="0" smtClean="0"/>
              <a:t>миллиарда</a:t>
            </a:r>
            <a:r>
              <a:rPr lang="ru-RU" dirty="0" smtClean="0"/>
              <a:t> </a:t>
            </a:r>
            <a:r>
              <a:rPr lang="ru-RU" b="1" dirty="0" smtClean="0"/>
              <a:t>(+ </a:t>
            </a:r>
            <a:r>
              <a:rPr lang="ru-RU" b="1" dirty="0"/>
              <a:t>298 миллионов новых пользователей </a:t>
            </a:r>
            <a:r>
              <a:rPr lang="ru-RU" dirty="0"/>
              <a:t>в сравнении с данными на январь 2019 года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 - </a:t>
            </a:r>
            <a:r>
              <a:rPr lang="ru-RU" b="1" dirty="0" smtClean="0"/>
              <a:t>3,80 </a:t>
            </a:r>
            <a:r>
              <a:rPr lang="ru-RU" b="1" dirty="0"/>
              <a:t>миллиарда пользователей социальных сетей</a:t>
            </a:r>
            <a:r>
              <a:rPr lang="ru-RU" dirty="0"/>
              <a:t>, аудитория </a:t>
            </a:r>
            <a:r>
              <a:rPr lang="ru-RU" dirty="0" err="1"/>
              <a:t>соцмедиа</a:t>
            </a:r>
            <a:r>
              <a:rPr lang="ru-RU" dirty="0"/>
              <a:t> выросла на 9% по сравнению с 2019 годом (это 321 миллион новых пользователей за </a:t>
            </a:r>
            <a:r>
              <a:rPr lang="ru-RU" dirty="0" smtClean="0"/>
              <a:t>год)</a:t>
            </a:r>
          </a:p>
          <a:p>
            <a:pPr lvl="0"/>
            <a:r>
              <a:rPr lang="ru-RU" dirty="0" smtClean="0"/>
              <a:t>- более </a:t>
            </a:r>
            <a:r>
              <a:rPr lang="ru-RU" b="1" dirty="0"/>
              <a:t>5,19 миллиарда человек пользуются мобильными телефонами</a:t>
            </a:r>
            <a:r>
              <a:rPr lang="ru-RU" dirty="0"/>
              <a:t> — прирост на 124 </a:t>
            </a:r>
            <a:r>
              <a:rPr lang="ru-RU" dirty="0" smtClean="0"/>
              <a:t>миллиона</a:t>
            </a:r>
            <a:endParaRPr lang="ru-RU" dirty="0"/>
          </a:p>
          <a:p>
            <a:r>
              <a:rPr lang="ru-RU" dirty="0" smtClean="0"/>
              <a:t>- на </a:t>
            </a:r>
            <a:r>
              <a:rPr lang="ru-RU" dirty="0"/>
              <a:t>мобильные приложения теперь приходится </a:t>
            </a:r>
            <a:r>
              <a:rPr lang="ru-RU" b="1" dirty="0"/>
              <a:t>10 из каждых 11 минут </a:t>
            </a:r>
            <a:r>
              <a:rPr lang="ru-RU" dirty="0"/>
              <a:t>пользования мобильным </a:t>
            </a:r>
            <a:r>
              <a:rPr lang="ru-RU" dirty="0" smtClean="0"/>
              <a:t>устройством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России количество интернет-пользователей, по данным </a:t>
            </a:r>
            <a:r>
              <a:rPr lang="ru-RU" dirty="0" err="1"/>
              <a:t>Digital</a:t>
            </a:r>
            <a:r>
              <a:rPr lang="ru-RU" dirty="0"/>
              <a:t> 2020, составило 118 миллионов. Это значит, что интернетом пользуются </a:t>
            </a:r>
            <a:r>
              <a:rPr lang="ru-RU" b="1" dirty="0"/>
              <a:t>81% </a:t>
            </a:r>
            <a:r>
              <a:rPr lang="ru-RU" b="1" dirty="0" smtClean="0"/>
              <a:t>россиян</a:t>
            </a:r>
            <a:endParaRPr lang="ru-RU" dirty="0"/>
          </a:p>
          <a:p>
            <a:r>
              <a:rPr lang="ru-RU" dirty="0"/>
              <a:t>Среднестатистический пользователь проводит в интернете 6 часов 43 минуты каждый день. </a:t>
            </a:r>
            <a:r>
              <a:rPr lang="ru-RU" b="1" dirty="0"/>
              <a:t>Россияне сидят в интернете 7 часов 17 минут каждый </a:t>
            </a:r>
            <a:r>
              <a:rPr lang="ru-RU" b="1" dirty="0" smtClean="0"/>
              <a:t>день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январе 2020 года у </a:t>
            </a:r>
            <a:r>
              <a:rPr lang="ru-RU" b="1" dirty="0"/>
              <a:t>87% россиян </a:t>
            </a:r>
            <a:r>
              <a:rPr lang="ru-RU" dirty="0"/>
              <a:t>на смартфонах были установлены мессенджеры, а приложения </a:t>
            </a:r>
            <a:r>
              <a:rPr lang="ru-RU" dirty="0" err="1"/>
              <a:t>соцсетей</a:t>
            </a:r>
            <a:r>
              <a:rPr lang="ru-RU" dirty="0"/>
              <a:t> — </a:t>
            </a:r>
            <a:r>
              <a:rPr lang="ru-RU" b="1" dirty="0"/>
              <a:t>у 92% мобильных </a:t>
            </a:r>
            <a:r>
              <a:rPr lang="ru-RU" b="1" dirty="0" smtClean="0"/>
              <a:t>пользователей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429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292" y="388418"/>
            <a:ext cx="10058400" cy="87960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Уникальность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offline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-режима?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00176" y="1829551"/>
            <a:ext cx="10058400" cy="4023360"/>
          </a:xfrm>
        </p:spPr>
        <p:txBody>
          <a:bodyPr/>
          <a:lstStyle/>
          <a:p>
            <a:r>
              <a:rPr lang="ru-RU" sz="2800" dirty="0" smtClean="0"/>
              <a:t>- Отмирание прежних социальных практик (переход в онлайн-режим)</a:t>
            </a:r>
          </a:p>
          <a:p>
            <a:r>
              <a:rPr lang="ru-RU" sz="2800" dirty="0" smtClean="0"/>
              <a:t>- Трансформация практик непосредственных коммуникаций</a:t>
            </a:r>
          </a:p>
          <a:p>
            <a:r>
              <a:rPr lang="ru-RU" sz="2800" dirty="0" smtClean="0"/>
              <a:t>- Утрата эксклюзивности профессиональных компетенций  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9220" name="Picture 4" descr="Что выбрать онлайн или оффлайн? — Сосновский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56" y="4062202"/>
            <a:ext cx="3250670" cy="20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83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632" y="250853"/>
            <a:ext cx="9148855" cy="96052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Эксклюзивность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online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4912" y="1861917"/>
            <a:ext cx="10058400" cy="439322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Н</a:t>
            </a:r>
            <a:r>
              <a:rPr lang="ru-RU" b="1" dirty="0" smtClean="0"/>
              <a:t>евзаимозаменяемый </a:t>
            </a:r>
            <a:r>
              <a:rPr lang="ru-RU" b="1" dirty="0" err="1"/>
              <a:t>токен</a:t>
            </a:r>
            <a:r>
              <a:rPr lang="ru-RU" b="1" dirty="0"/>
              <a:t> (NFT) или </a:t>
            </a:r>
            <a:r>
              <a:rPr lang="ru-RU" b="1" dirty="0" smtClean="0"/>
              <a:t>NFT-актив</a:t>
            </a: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err="1" smtClean="0"/>
              <a:t>Everydays</a:t>
            </a:r>
            <a:r>
              <a:rPr lang="ru-RU" sz="1200" dirty="0"/>
              <a:t>: </a:t>
            </a:r>
            <a:r>
              <a:rPr lang="ru-RU" sz="1200" dirty="0" err="1"/>
              <a:t>The</a:t>
            </a:r>
            <a:r>
              <a:rPr lang="ru-RU" sz="1200" dirty="0"/>
              <a:t> </a:t>
            </a:r>
            <a:r>
              <a:rPr lang="ru-RU" sz="1200" dirty="0" err="1"/>
              <a:t>First</a:t>
            </a:r>
            <a:r>
              <a:rPr lang="ru-RU" sz="1200" dirty="0"/>
              <a:t> 5000 </a:t>
            </a:r>
            <a:r>
              <a:rPr lang="ru-RU" sz="1200" dirty="0" err="1"/>
              <a:t>Days</a:t>
            </a:r>
            <a:r>
              <a:rPr lang="ru-RU" sz="1200" dirty="0"/>
              <a:t> («Ежедневно: первые 5000 дней» — англ.) — цифровое изображение в формате JPEG, представляющее собой коллаж изображений из серии «Ежедневно», созданных американским художником Майком </a:t>
            </a:r>
            <a:r>
              <a:rPr lang="ru-RU" sz="1200" dirty="0" err="1"/>
              <a:t>Винкельманном</a:t>
            </a:r>
            <a:r>
              <a:rPr lang="ru-RU" sz="1200" dirty="0"/>
              <a:t> (под псевдонимом </a:t>
            </a:r>
            <a:r>
              <a:rPr lang="ru-RU" sz="1200" dirty="0" err="1"/>
              <a:t>Beeple</a:t>
            </a:r>
            <a:r>
              <a:rPr lang="ru-RU" dirty="0"/>
              <a:t>)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244" name="Picture 4" descr="Картина цифрового художника Beeple продана на аукционе за $69 миллио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04" y="2322413"/>
            <a:ext cx="4511506" cy="30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70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</TotalTime>
  <Words>761</Words>
  <Application>Microsoft Office PowerPoint</Application>
  <PresentationFormat>Широкоэкранный</PresentationFormat>
  <Paragraphs>95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Ретро</vt:lpstr>
      <vt:lpstr>Особенности цифровой культуры  в XXI веке   </vt:lpstr>
      <vt:lpstr>Культура = коммуникация </vt:lpstr>
      <vt:lpstr>Презентация PowerPoint</vt:lpstr>
      <vt:lpstr>Цифровое тело и цифровые следы </vt:lpstr>
      <vt:lpstr>Автономная сенсорная меридиональная реакция</vt:lpstr>
      <vt:lpstr>СТРАТЕГИИ "END OF LIFE PLANNING" </vt:lpstr>
      <vt:lpstr>Экспансия цифровой коммуникации Глобальный отчет Digital 2020: </vt:lpstr>
      <vt:lpstr>Уникальность offline-режима? </vt:lpstr>
      <vt:lpstr>Эксклюзивность online </vt:lpstr>
      <vt:lpstr>Этика алгоритмов </vt:lpstr>
      <vt:lpstr>Смешанная реальность – Mixed Reality</vt:lpstr>
      <vt:lpstr>Цифровая коммуникация </vt:lpstr>
      <vt:lpstr>Коммуникативное одиночество </vt:lpstr>
      <vt:lpstr>Программируемость общения </vt:lpstr>
      <vt:lpstr>Активизм или слактивизм </vt:lpstr>
      <vt:lpstr>Эффект конструируемой идентичности  </vt:lpstr>
      <vt:lpstr>Культура общения в сети </vt:lpstr>
      <vt:lpstr>Номофобия </vt:lpstr>
      <vt:lpstr>New York Times публикует текст с основным тезисом:  потребление цифровых услуг – это признак бедности</vt:lpstr>
      <vt:lpstr>  Неолуддизм ХХI века –  цифровая диета и slow technology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цифровой культуры  в XXI веке   </dc:title>
  <dc:creator>Мария</dc:creator>
  <cp:lastModifiedBy>Мария</cp:lastModifiedBy>
  <cp:revision>36</cp:revision>
  <dcterms:created xsi:type="dcterms:W3CDTF">2021-03-23T21:10:42Z</dcterms:created>
  <dcterms:modified xsi:type="dcterms:W3CDTF">2021-03-25T17:39:44Z</dcterms:modified>
</cp:coreProperties>
</file>